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2" r:id="rId6"/>
    <p:sldId id="263" r:id="rId7"/>
    <p:sldId id="266" r:id="rId8"/>
    <p:sldId id="267" r:id="rId9"/>
    <p:sldId id="268" r:id="rId10"/>
    <p:sldId id="269" r:id="rId11"/>
    <p:sldId id="271" r:id="rId12"/>
    <p:sldId id="274" r:id="rId13"/>
    <p:sldId id="27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>
        <p:scale>
          <a:sx n="72" d="100"/>
          <a:sy n="72" d="100"/>
        </p:scale>
        <p:origin x="-123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trips dir="r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estiavto.ru/" TargetMode="External"/><Relationship Id="rId2" Type="http://schemas.openxmlformats.org/officeDocument/2006/relationships/hyperlink" Target="http://www.pravdd.ru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proshkolu.ru/" TargetMode="External"/><Relationship Id="rId5" Type="http://schemas.openxmlformats.org/officeDocument/2006/relationships/hyperlink" Target="http://www.gibdd.ru/" TargetMode="External"/><Relationship Id="rId4" Type="http://schemas.openxmlformats.org/officeDocument/2006/relationships/hyperlink" Target="http://www.liveinternet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500034" y="1047750"/>
            <a:ext cx="8429684" cy="173830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24566"/>
              </a:avLst>
            </a:prstTxWarp>
          </a:bodyPr>
          <a:lstStyle/>
          <a:p>
            <a:pPr algn="ctr" rtl="0"/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1027" name="WordArt 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357158" y="1047750"/>
            <a:ext cx="8429684" cy="2309812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 rtl="0"/>
            <a:endParaRPr lang="ru-RU" sz="3600" b="1" kern="1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142844" y="714356"/>
            <a:ext cx="8786873" cy="250033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473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</a:t>
            </a:r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Научите ребёнка правильно </a:t>
            </a:r>
          </a:p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вести себя на дорогах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95936" y="4857760"/>
            <a:ext cx="417646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МБДОУ «Детский сад «Берёзка»</a:t>
            </a:r>
            <a:endParaRPr lang="ru-RU" sz="24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946243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5720" y="3241469"/>
            <a:ext cx="3214694" cy="3616531"/>
          </a:xfrm>
          <a:prstGeom prst="rect">
            <a:avLst/>
          </a:prstGeom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-2500362" y="0"/>
            <a:ext cx="1412405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 апа идет с ребенком по тротуару.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У ребенка в руке мяч.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Мяч падает на дорогу. Ребенок бежит за ним.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00166" y="3357562"/>
            <a:ext cx="6952544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4000" dirty="0" smtClean="0">
              <a:latin typeface="Monotype Corsiva" pitchFamily="66" charset="0"/>
            </a:endParaRPr>
          </a:p>
          <a:p>
            <a:endParaRPr lang="ru-RU" sz="4000" dirty="0" smtClean="0">
              <a:latin typeface="Monotype Corsiva" pitchFamily="66" charset="0"/>
            </a:endParaRPr>
          </a:p>
          <a:p>
            <a:endParaRPr lang="ru-RU" sz="4000" dirty="0" smtClean="0">
              <a:latin typeface="Monotype Corsiva" pitchFamily="66" charset="0"/>
            </a:endParaRPr>
          </a:p>
          <a:p>
            <a:endParaRPr lang="ru-RU" sz="4000" dirty="0" smtClean="0">
              <a:latin typeface="Monotype Corsiva" pitchFamily="66" charset="0"/>
            </a:endParaRPr>
          </a:p>
          <a:p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Вопрос: Как надо поступить папе?</a:t>
            </a:r>
            <a:endParaRPr lang="ru-RU" sz="4000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54567" t="46304" r="12126" b="12117"/>
          <a:stretch>
            <a:fillRect/>
          </a:stretch>
        </p:blipFill>
        <p:spPr bwMode="auto">
          <a:xfrm>
            <a:off x="2928926" y="2000240"/>
            <a:ext cx="3929090" cy="36782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ChangeArrowheads="1"/>
          </p:cNvSpPr>
          <p:nvPr/>
        </p:nvSpPr>
        <p:spPr bwMode="auto">
          <a:xfrm>
            <a:off x="428625" y="1"/>
            <a:ext cx="8001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457200" algn="l"/>
              </a:tabLst>
            </a:pPr>
            <a:endParaRPr lang="ru-RU" sz="3600" b="1" dirty="0" smtClean="0">
              <a:solidFill>
                <a:schemeClr val="accent2">
                  <a:lumMod val="75000"/>
                </a:schemeClr>
              </a:solidFill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>
              <a:tabLst>
                <a:tab pos="457200" algn="l"/>
              </a:tabLst>
            </a:pPr>
            <a:endParaRPr lang="ru-RU" sz="3600" b="1" dirty="0" smtClean="0">
              <a:solidFill>
                <a:schemeClr val="accent2">
                  <a:lumMod val="75000"/>
                </a:schemeClr>
              </a:solidFill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>
              <a:tabLst>
                <a:tab pos="457200" algn="l"/>
              </a:tabLst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Вывод:</a:t>
            </a:r>
          </a:p>
          <a:p>
            <a:pPr>
              <a:tabLst>
                <a:tab pos="457200" algn="l"/>
              </a:tabLst>
            </a:pPr>
            <a:endParaRPr lang="ru-RU" sz="3200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Безопасность пешехода на дороге </a:t>
            </a:r>
          </a:p>
          <a:p>
            <a:pPr eaLnBrk="0" hangingPunct="0">
              <a:tabLst>
                <a:tab pos="457200" algn="l"/>
              </a:tabLst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зависит от всех участников движения.</a:t>
            </a:r>
            <a:b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endParaRPr lang="ru-RU" sz="32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  <a:cs typeface="Arial" pitchFamily="34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Дорога всегда таит в себе опасность, </a:t>
            </a:r>
            <a:b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  но своими правильными действиями </a:t>
            </a:r>
            <a:b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  люди могут снизить риск до минимума.</a:t>
            </a:r>
            <a:r>
              <a:rPr lang="ru-RU" sz="3600" b="1" dirty="0">
                <a:latin typeface="Monotype Corsiva" pitchFamily="66" charset="0"/>
                <a:cs typeface="Times New Roman" pitchFamily="18" charset="0"/>
              </a:rPr>
              <a:t> </a:t>
            </a:r>
            <a:endParaRPr lang="ru-RU" sz="4800" b="1" dirty="0"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3" name="Рисунок 2" descr="50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15206" y="0"/>
            <a:ext cx="1691260" cy="2683377"/>
          </a:xfrm>
          <a:prstGeom prst="rect">
            <a:avLst/>
          </a:prstGeom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00174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3" name="Рисунок 2" descr="879b9372f01c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9949"/>
          <a:stretch>
            <a:fillRect/>
          </a:stretch>
        </p:blipFill>
        <p:spPr>
          <a:xfrm>
            <a:off x="3357554" y="3714752"/>
            <a:ext cx="3286148" cy="3143248"/>
          </a:xfrm>
          <a:prstGeom prst="rect">
            <a:avLst/>
          </a:prstGeom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0298" y="285728"/>
            <a:ext cx="46710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Интернет-ресурсы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28926" y="1357298"/>
            <a:ext cx="450059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  <a:hlinkClick r:id="rId2"/>
              </a:rPr>
              <a:t>www.pravdd.ru</a:t>
            </a:r>
            <a:endParaRPr lang="ru-RU" sz="4000" dirty="0" smtClean="0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ln>
                  <a:solidFill>
                    <a:sysClr val="windowText" lastClr="000000"/>
                  </a:solidFill>
                </a:ln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www</a:t>
            </a:r>
            <a:r>
              <a:rPr lang="ru-RU" sz="4000" dirty="0" smtClean="0">
                <a:ln>
                  <a:solidFill>
                    <a:sysClr val="windowText" lastClr="000000"/>
                  </a:solidFill>
                </a:ln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.vestiavto.ru</a:t>
            </a:r>
            <a:endParaRPr lang="ru-RU" sz="4000" dirty="0" smtClean="0">
              <a:ln>
                <a:solidFill>
                  <a:sysClr val="windowText" lastClr="000000"/>
                </a:solidFill>
              </a:ln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ln>
                  <a:solidFill>
                    <a:sysClr val="windowText" lastClr="000000"/>
                  </a:solidFill>
                </a:ln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4"/>
              </a:rPr>
              <a:t>www.liveinternet.ru</a:t>
            </a:r>
            <a:endParaRPr lang="ru-RU" sz="4000" dirty="0" smtClean="0">
              <a:ln>
                <a:solidFill>
                  <a:sysClr val="windowText" lastClr="000000"/>
                </a:solidFill>
              </a:ln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ln>
                  <a:solidFill>
                    <a:sysClr val="windowText" lastClr="000000"/>
                  </a:solidFill>
                </a:ln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5"/>
              </a:rPr>
              <a:t>www.gibdd.r</a:t>
            </a:r>
            <a:r>
              <a:rPr lang="en-US" sz="4000" dirty="0" smtClean="0">
                <a:ln>
                  <a:solidFill>
                    <a:sysClr val="windowText" lastClr="000000"/>
                  </a:solidFill>
                </a:ln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5"/>
              </a:rPr>
              <a:t>u</a:t>
            </a:r>
            <a:endParaRPr lang="en-US" sz="4000" dirty="0" smtClean="0">
              <a:ln>
                <a:solidFill>
                  <a:sysClr val="windowText" lastClr="000000"/>
                </a:solidFill>
              </a:ln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 dirty="0" smtClean="0">
              <a:ln>
                <a:solidFill>
                  <a:sysClr val="windowText" lastClr="000000"/>
                </a:solidFill>
              </a:ln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 dirty="0" smtClean="0">
              <a:ln>
                <a:solidFill>
                  <a:sysClr val="windowText" lastClr="000000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00364" y="3786190"/>
            <a:ext cx="400013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www.proshkolu.ru</a:t>
            </a:r>
            <a:endParaRPr lang="en-US" sz="4000" dirty="0" smtClean="0">
              <a:ln>
                <a:solidFill>
                  <a:schemeClr val="tx1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>
              <a:ln>
                <a:solidFill>
                  <a:schemeClr val="tx1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600437"/>
            <a:ext cx="91440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Мы не создаем законов для наших детей,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все, что мы можем сделать для них, -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это дать им ценный пример.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Т. Маколей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785794"/>
            <a:ext cx="885828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Зачастую виновниками дорожно-транспортных происшествий являются сами дети.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6" name="Рисунок 5" descr="pd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2928934"/>
            <a:ext cx="5159380" cy="3633678"/>
          </a:xfrm>
          <a:prstGeom prst="rect">
            <a:avLst/>
          </a:prstGeom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357166"/>
            <a:ext cx="885828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За прошедший  2010 год по официальной статистике ГИБДД  произошло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20262 ДТП с участием детей, в которых 898  детей погибли, а 21149  детей получили ранения.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3" name="Рисунок 2" descr="20886207_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2857496"/>
            <a:ext cx="2857520" cy="3707341"/>
          </a:xfrm>
          <a:prstGeom prst="rect">
            <a:avLst/>
          </a:prstGeom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857488" y="2357430"/>
            <a:ext cx="3286148" cy="1928826"/>
          </a:xfrm>
          <a:prstGeom prst="ellipse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кого зависит знание детьми ПДД?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углом 6"/>
          <p:cNvSpPr/>
          <p:nvPr/>
        </p:nvSpPr>
        <p:spPr>
          <a:xfrm>
            <a:off x="5643570" y="1500174"/>
            <a:ext cx="792000" cy="1044000"/>
          </a:xfrm>
          <a:prstGeom prst="bentArrow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Стрелка углом 7"/>
          <p:cNvSpPr/>
          <p:nvPr/>
        </p:nvSpPr>
        <p:spPr>
          <a:xfrm flipH="1">
            <a:off x="2643174" y="1500174"/>
            <a:ext cx="792000" cy="1044000"/>
          </a:xfrm>
          <a:prstGeom prst="bentArrow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Стрелка углом 8"/>
          <p:cNvSpPr/>
          <p:nvPr/>
        </p:nvSpPr>
        <p:spPr>
          <a:xfrm flipV="1">
            <a:off x="5500694" y="4286256"/>
            <a:ext cx="792000" cy="1044000"/>
          </a:xfrm>
          <a:prstGeom prst="bentArrow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Стрелка углом 9"/>
          <p:cNvSpPr/>
          <p:nvPr/>
        </p:nvSpPr>
        <p:spPr>
          <a:xfrm flipH="1" flipV="1">
            <a:off x="2928926" y="4214818"/>
            <a:ext cx="792000" cy="1044000"/>
          </a:xfrm>
          <a:prstGeom prst="bentArrow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429388" y="714356"/>
            <a:ext cx="2376000" cy="1439438"/>
          </a:xfrm>
          <a:prstGeom prst="ellipse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Родители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00034" y="4714884"/>
            <a:ext cx="2376000" cy="1440000"/>
          </a:xfrm>
          <a:prstGeom prst="ellipse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 ребёнок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357950" y="4643446"/>
            <a:ext cx="2376000" cy="1440000"/>
          </a:xfrm>
          <a:prstGeom prst="ellipse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СМИ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85720" y="642918"/>
            <a:ext cx="2376000" cy="1440000"/>
          </a:xfrm>
          <a:prstGeom prst="ellipse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Учителя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285720" y="214290"/>
            <a:ext cx="8643938" cy="5808662"/>
            <a:chOff x="285720" y="214290"/>
            <a:chExt cx="8643997" cy="5809036"/>
          </a:xfrm>
        </p:grpSpPr>
        <p:sp>
          <p:nvSpPr>
            <p:cNvPr id="13315" name="Oval 4"/>
            <p:cNvSpPr>
              <a:spLocks noChangeArrowheads="1"/>
            </p:cNvSpPr>
            <p:nvPr/>
          </p:nvSpPr>
          <p:spPr bwMode="auto">
            <a:xfrm flipH="1">
              <a:off x="1000100" y="214290"/>
              <a:ext cx="2982058" cy="16656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000" b="1" dirty="0">
                  <a:latin typeface="Calibri" pitchFamily="34" charset="0"/>
                </a:rPr>
                <a:t>Учить,  </a:t>
              </a:r>
              <a:endParaRPr lang="en-US" sz="2000" b="1" dirty="0">
                <a:latin typeface="Calibri" pitchFamily="34" charset="0"/>
              </a:endParaRPr>
            </a:p>
            <a:p>
              <a:pPr algn="ctr"/>
              <a:r>
                <a:rPr lang="ru-RU" sz="2000" b="1" dirty="0">
                  <a:latin typeface="Calibri" pitchFamily="34" charset="0"/>
                </a:rPr>
                <a:t>разъяснять детям ПДД</a:t>
              </a:r>
              <a:endParaRPr lang="ru-RU" sz="2400" dirty="0"/>
            </a:p>
          </p:txBody>
        </p:sp>
        <p:sp>
          <p:nvSpPr>
            <p:cNvPr id="13316" name="Oval 5"/>
            <p:cNvSpPr>
              <a:spLocks noChangeArrowheads="1"/>
            </p:cNvSpPr>
            <p:nvPr/>
          </p:nvSpPr>
          <p:spPr bwMode="auto">
            <a:xfrm flipH="1">
              <a:off x="285720" y="3098134"/>
              <a:ext cx="2982058" cy="16656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000" b="1">
                  <a:latin typeface="Calibri" pitchFamily="34" charset="0"/>
                </a:rPr>
                <a:t>Развивать </a:t>
              </a:r>
            </a:p>
            <a:p>
              <a:pPr algn="ctr"/>
              <a:r>
                <a:rPr lang="ru-RU" sz="2000" b="1">
                  <a:latin typeface="Calibri" pitchFamily="34" charset="0"/>
                </a:rPr>
                <a:t>у ребёнка внимание</a:t>
              </a:r>
              <a:endParaRPr lang="ru-RU" sz="2400"/>
            </a:p>
          </p:txBody>
        </p:sp>
        <p:sp>
          <p:nvSpPr>
            <p:cNvPr id="13317" name="Oval 6"/>
            <p:cNvSpPr>
              <a:spLocks noChangeArrowheads="1"/>
            </p:cNvSpPr>
            <p:nvPr/>
          </p:nvSpPr>
          <p:spPr bwMode="auto">
            <a:xfrm flipH="1">
              <a:off x="5947659" y="3098134"/>
              <a:ext cx="2982058" cy="16656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2000" b="1">
                  <a:latin typeface="Calibri" pitchFamily="34" charset="0"/>
                </a:rPr>
                <a:t>Закреплять знания ПДД в игре и в жизни.</a:t>
              </a:r>
              <a:endParaRPr lang="ru-RU" sz="2400"/>
            </a:p>
          </p:txBody>
        </p:sp>
        <p:sp>
          <p:nvSpPr>
            <p:cNvPr id="13318" name="Oval 7"/>
            <p:cNvSpPr>
              <a:spLocks noChangeArrowheads="1"/>
            </p:cNvSpPr>
            <p:nvPr/>
          </p:nvSpPr>
          <p:spPr bwMode="auto">
            <a:xfrm flipH="1">
              <a:off x="5352130" y="285728"/>
              <a:ext cx="2982058" cy="16656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2000" b="1">
                  <a:latin typeface="Calibri" pitchFamily="34" charset="0"/>
                </a:rPr>
                <a:t>Наблюдать за детьми, напоминать им </a:t>
              </a:r>
              <a:endParaRPr lang="ru-RU" sz="2400"/>
            </a:p>
          </p:txBody>
        </p:sp>
        <p:sp>
          <p:nvSpPr>
            <p:cNvPr id="13319" name="Oval 8"/>
            <p:cNvSpPr>
              <a:spLocks noChangeArrowheads="1"/>
            </p:cNvSpPr>
            <p:nvPr/>
          </p:nvSpPr>
          <p:spPr bwMode="auto">
            <a:xfrm flipH="1">
              <a:off x="3071802" y="4357694"/>
              <a:ext cx="2982058" cy="16656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2000" b="1">
                  <a:latin typeface="Calibri" pitchFamily="34" charset="0"/>
                </a:rPr>
                <a:t>Самим неукоснительно соблюдать ПДД</a:t>
              </a:r>
              <a:endParaRPr lang="ru-RU" sz="2400"/>
            </a:p>
          </p:txBody>
        </p:sp>
        <p:sp>
          <p:nvSpPr>
            <p:cNvPr id="9" name="Стрелка вниз 8"/>
            <p:cNvSpPr/>
            <p:nvPr/>
          </p:nvSpPr>
          <p:spPr>
            <a:xfrm>
              <a:off x="4357686" y="3500627"/>
              <a:ext cx="484190" cy="977963"/>
            </a:xfrm>
            <a:prstGeom prst="down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" name="Стрелка вниз 10"/>
            <p:cNvSpPr/>
            <p:nvPr/>
          </p:nvSpPr>
          <p:spPr>
            <a:xfrm rot="3065768">
              <a:off x="3363096" y="2864820"/>
              <a:ext cx="484219" cy="977907"/>
            </a:xfrm>
            <a:prstGeom prst="down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" name="Стрелка вниз 11"/>
            <p:cNvSpPr/>
            <p:nvPr/>
          </p:nvSpPr>
          <p:spPr>
            <a:xfrm rot="18632649">
              <a:off x="5428447" y="2856882"/>
              <a:ext cx="485806" cy="979495"/>
            </a:xfrm>
            <a:prstGeom prst="down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Стрелка вниз 12"/>
            <p:cNvSpPr/>
            <p:nvPr/>
          </p:nvSpPr>
          <p:spPr>
            <a:xfrm rot="8932753">
              <a:off x="3503605" y="1625668"/>
              <a:ext cx="485778" cy="979551"/>
            </a:xfrm>
            <a:prstGeom prst="down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Стрелка вниз 13"/>
            <p:cNvSpPr/>
            <p:nvPr/>
          </p:nvSpPr>
          <p:spPr>
            <a:xfrm rot="12947671">
              <a:off x="5311779" y="1620906"/>
              <a:ext cx="485778" cy="977963"/>
            </a:xfrm>
            <a:prstGeom prst="down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325" name="Oval 3"/>
            <p:cNvSpPr>
              <a:spLocks noChangeArrowheads="1"/>
            </p:cNvSpPr>
            <p:nvPr/>
          </p:nvSpPr>
          <p:spPr bwMode="auto">
            <a:xfrm>
              <a:off x="3286116" y="2000240"/>
              <a:ext cx="2679882" cy="16656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2800" b="1">
                  <a:latin typeface="Calibri" pitchFamily="34" charset="0"/>
                </a:rPr>
                <a:t>Функции родителей</a:t>
              </a:r>
              <a:endParaRPr lang="ru-RU" sz="2400"/>
            </a:p>
          </p:txBody>
        </p:sp>
      </p:grp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285728"/>
            <a:ext cx="91440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Мама идет с сыном из школы по тротуару. Мальчик бежит впереди нее и мешает пешеходам. Мама не реагирует на это.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611634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dirty="0" smtClean="0">
              <a:solidFill>
                <a:srgbClr val="000000"/>
              </a:solidFill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dirty="0" smtClean="0">
              <a:solidFill>
                <a:srgbClr val="000000"/>
              </a:solidFill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Вопрос: Как надо поступить маме?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l="9212" t="14174" r="49685" b="39521"/>
          <a:stretch>
            <a:fillRect/>
          </a:stretch>
        </p:blipFill>
        <p:spPr bwMode="auto">
          <a:xfrm>
            <a:off x="2143108" y="2285992"/>
            <a:ext cx="4143404" cy="3500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214290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Мама с сыном идет по улице.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На противоположной стороне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мальчик видит папу 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бросается к нему через дорогу.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4000504"/>
            <a:ext cx="85725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4000" dirty="0" smtClean="0">
              <a:solidFill>
                <a:srgbClr val="000000"/>
              </a:solidFill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4000" dirty="0" smtClean="0">
              <a:solidFill>
                <a:srgbClr val="000000"/>
              </a:solidFill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4000" dirty="0" smtClean="0">
              <a:solidFill>
                <a:srgbClr val="000000"/>
              </a:solidFill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Вопрос: Как надо было поступить маме?</a:t>
            </a:r>
            <a:endParaRPr lang="ru-RU" sz="4000" dirty="0" smtClean="0">
              <a:solidFill>
                <a:schemeClr val="accent2">
                  <a:lumMod val="75000"/>
                </a:schemeClr>
              </a:solidFill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5" name="Рисунок 4" descr="09122a0c8eed5cdb05084185998fa8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2857496"/>
            <a:ext cx="3071814" cy="2974540"/>
          </a:xfrm>
          <a:prstGeom prst="rect">
            <a:avLst/>
          </a:prstGeom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Мама с сыном идет по улице. Около киоска много людей. Мама отпускает руку ребенка и подходит к киоску.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4660106"/>
            <a:ext cx="105702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4000" dirty="0" smtClean="0">
              <a:solidFill>
                <a:schemeClr val="accent2">
                  <a:lumMod val="75000"/>
                </a:schemeClr>
              </a:solidFill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Вопрос: Как надо было поступить маме?</a:t>
            </a:r>
            <a:endParaRPr lang="ru-RU" sz="4000" dirty="0" smtClean="0">
              <a:solidFill>
                <a:schemeClr val="accent2">
                  <a:lumMod val="75000"/>
                </a:schemeClr>
              </a:solidFill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4" name="Picture 7" descr="HAPPYBO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500306"/>
            <a:ext cx="1643074" cy="266829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239</Words>
  <Application>Microsoft Office PowerPoint</Application>
  <PresentationFormat>Экран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DNS</dc:creator>
  <cp:lastModifiedBy>user</cp:lastModifiedBy>
  <cp:revision>51</cp:revision>
  <dcterms:created xsi:type="dcterms:W3CDTF">2011-03-23T07:53:36Z</dcterms:created>
  <dcterms:modified xsi:type="dcterms:W3CDTF">2020-10-28T10:58:47Z</dcterms:modified>
</cp:coreProperties>
</file>